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30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90110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27212" y="4632792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750361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8593111" y="561668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GB" smtClean="0"/>
              <a:t>Click to edit Master text styles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003612" y="3110754"/>
            <a:ext cx="26090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40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19/07/20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List_of_areas_of_London" TargetMode="Externa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877" y="4624668"/>
            <a:ext cx="8541324" cy="933450"/>
          </a:xfrm>
        </p:spPr>
        <p:txBody>
          <a:bodyPr>
            <a:normAutofit fontScale="90000"/>
          </a:bodyPr>
          <a:lstStyle/>
          <a:p>
            <a:r>
              <a:rPr lang="en-GB" dirty="0"/>
              <a:t>Analysis of the Development and Gentrification of Districts of Greater London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Tulsi Mehta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0222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981200"/>
            <a:ext cx="7556313" cy="4635721"/>
          </a:xfrm>
        </p:spPr>
        <p:txBody>
          <a:bodyPr>
            <a:normAutofit/>
          </a:bodyPr>
          <a:lstStyle/>
          <a:p>
            <a:r>
              <a:rPr lang="en-GB" dirty="0" smtClean="0"/>
              <a:t>Used K-means clustering algorithm to cluster London districts by their constituent venues into broad categories of underdeveloped, developing and developed</a:t>
            </a:r>
          </a:p>
          <a:p>
            <a:r>
              <a:rPr lang="en-GB" dirty="0" smtClean="0"/>
              <a:t>Further constrained those identified as underdeveloped by housing price and successfully recognised 78 areas</a:t>
            </a:r>
          </a:p>
          <a:p>
            <a:r>
              <a:rPr lang="en-GB" dirty="0" smtClean="0"/>
              <a:t>Future work upon this project could include:</a:t>
            </a:r>
          </a:p>
          <a:p>
            <a:pPr lvl="1"/>
            <a:r>
              <a:rPr lang="en-GB" dirty="0" smtClean="0"/>
              <a:t>demographics</a:t>
            </a:r>
          </a:p>
          <a:p>
            <a:pPr lvl="1"/>
            <a:r>
              <a:rPr lang="en-GB" dirty="0" smtClean="0"/>
              <a:t>crime rates</a:t>
            </a:r>
            <a:endParaRPr lang="en-GB" dirty="0"/>
          </a:p>
          <a:p>
            <a:pPr lvl="1"/>
            <a:r>
              <a:rPr lang="en-GB" dirty="0" smtClean="0"/>
              <a:t>education</a:t>
            </a:r>
          </a:p>
          <a:p>
            <a:pPr lvl="1"/>
            <a:r>
              <a:rPr lang="en-GB" dirty="0" smtClean="0"/>
              <a:t>poverty</a:t>
            </a:r>
          </a:p>
          <a:p>
            <a:pPr lvl="1"/>
            <a:r>
              <a:rPr lang="en-GB" dirty="0" smtClean="0"/>
              <a:t>social </a:t>
            </a:r>
            <a:r>
              <a:rPr lang="en-GB" dirty="0"/>
              <a:t>funding </a:t>
            </a:r>
            <a:endParaRPr lang="en-GB" dirty="0"/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514944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Motivation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981201"/>
            <a:ext cx="7556313" cy="4165324"/>
          </a:xfrm>
        </p:spPr>
        <p:txBody>
          <a:bodyPr/>
          <a:lstStyle/>
          <a:p>
            <a:r>
              <a:rPr lang="en-GB" dirty="0" smtClean="0"/>
              <a:t>London as the capital city of England amasses 9 million people across 33 boroughs.</a:t>
            </a:r>
          </a:p>
          <a:p>
            <a:r>
              <a:rPr lang="en-GB" dirty="0" smtClean="0"/>
              <a:t>Boroughs have a lesser sense of identity than the 630 districts</a:t>
            </a:r>
          </a:p>
          <a:p>
            <a:r>
              <a:rPr lang="en-GB" dirty="0" smtClean="0"/>
              <a:t>Rising population density have traced trends of redevelopments of these districts closely linked to the issue of gentrification and housing prices</a:t>
            </a:r>
          </a:p>
          <a:p>
            <a:r>
              <a:rPr lang="en-GB" dirty="0" smtClean="0"/>
              <a:t>To identify the capacity for development and gentrification before its happens is advantageous for local residents and businesses and councils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7162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251" y="1882438"/>
            <a:ext cx="7556313" cy="4849709"/>
          </a:xfrm>
        </p:spPr>
        <p:txBody>
          <a:bodyPr/>
          <a:lstStyle/>
          <a:p>
            <a:r>
              <a:rPr lang="en-GB" dirty="0" smtClean="0"/>
              <a:t>Geographical data for London districts :</a:t>
            </a:r>
            <a:r>
              <a:rPr lang="en-GB" dirty="0" smtClean="0">
                <a:hlinkClick r:id="rId2"/>
              </a:rPr>
              <a:t>https</a:t>
            </a:r>
            <a:r>
              <a:rPr lang="en-GB" dirty="0">
                <a:hlinkClick r:id="rId2"/>
              </a:rPr>
              <a:t>://en.wikipedia.org/wiki/</a:t>
            </a:r>
            <a:r>
              <a:rPr lang="en-GB" dirty="0" smtClean="0">
                <a:hlinkClick r:id="rId2"/>
              </a:rPr>
              <a:t>List_of_areas_of_London</a:t>
            </a:r>
            <a:r>
              <a:rPr lang="en-GB" dirty="0"/>
              <a:t> </a:t>
            </a:r>
            <a:endParaRPr lang="en-GB" dirty="0" smtClean="0"/>
          </a:p>
          <a:p>
            <a:r>
              <a:rPr lang="en-GB" dirty="0" smtClean="0"/>
              <a:t>Foursquare location data for venues in these districts identified 10 key venue categories: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pPr lvl="2"/>
            <a:endParaRPr lang="en-GB" dirty="0" smtClean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065" y="3571928"/>
            <a:ext cx="5065367" cy="254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608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Average house price for all London wards from Dec 1995 to Dec 2017: https://</a:t>
            </a:r>
            <a:r>
              <a:rPr lang="en-GB" dirty="0" err="1"/>
              <a:t>data.london.gov.uk</a:t>
            </a:r>
            <a:r>
              <a:rPr lang="en-GB" dirty="0"/>
              <a:t>/) </a:t>
            </a:r>
            <a:endParaRPr lang="en-GB" dirty="0" smtClean="0"/>
          </a:p>
          <a:p>
            <a:r>
              <a:rPr lang="en-GB" dirty="0" smtClean="0"/>
              <a:t>Cleaned data retained 194 of the 630 districts: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6747" y="3461214"/>
            <a:ext cx="5516080" cy="291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84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Distribution of Venue </a:t>
            </a:r>
            <a:r>
              <a:rPr lang="en-GB" dirty="0" err="1" smtClean="0"/>
              <a:t>Catergories</a:t>
            </a: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4081" b="-14081"/>
          <a:stretch>
            <a:fillRect/>
          </a:stretch>
        </p:blipFill>
        <p:spPr>
          <a:xfrm>
            <a:off x="498287" y="1365002"/>
            <a:ext cx="7556500" cy="4144963"/>
          </a:xfrm>
        </p:spPr>
      </p:pic>
      <p:sp>
        <p:nvSpPr>
          <p:cNvPr id="5" name="TextBox 4"/>
          <p:cNvSpPr txBox="1"/>
          <p:nvPr/>
        </p:nvSpPr>
        <p:spPr>
          <a:xfrm>
            <a:off x="1003371" y="5378209"/>
            <a:ext cx="7051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As the Event category contain very little data it was dropped from further analysis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706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K-means Clusterin</a:t>
            </a:r>
            <a:r>
              <a:rPr lang="en-GB" dirty="0"/>
              <a:t>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666" r="-997"/>
          <a:stretch/>
        </p:blipFill>
        <p:spPr>
          <a:xfrm>
            <a:off x="360586" y="1981200"/>
            <a:ext cx="6192679" cy="4144963"/>
          </a:xfrm>
        </p:spPr>
      </p:pic>
      <p:sp>
        <p:nvSpPr>
          <p:cNvPr id="5" name="TextBox 4"/>
          <p:cNvSpPr txBox="1"/>
          <p:nvPr/>
        </p:nvSpPr>
        <p:spPr>
          <a:xfrm>
            <a:off x="6553265" y="1981200"/>
            <a:ext cx="2430039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00" dirty="0" smtClean="0"/>
              <a:t>K=4 was used to divide the districts into the following categories:</a:t>
            </a:r>
          </a:p>
          <a:p>
            <a:pPr marL="285750" indent="-285750">
              <a:buFont typeface="Arial"/>
              <a:buChar char="•"/>
            </a:pPr>
            <a:r>
              <a:rPr lang="en-GB" sz="1700" dirty="0" smtClean="0"/>
              <a:t>Cluster 0 (red</a:t>
            </a:r>
            <a:r>
              <a:rPr lang="en-GB" sz="1700" dirty="0"/>
              <a:t>)</a:t>
            </a:r>
            <a:r>
              <a:rPr lang="en-GB" sz="1700" dirty="0" smtClean="0"/>
              <a:t>- underdeveloped</a:t>
            </a:r>
          </a:p>
          <a:p>
            <a:pPr marL="285750" indent="-285750">
              <a:buFont typeface="Arial"/>
              <a:buChar char="•"/>
            </a:pPr>
            <a:r>
              <a:rPr lang="en-GB" sz="1700" dirty="0" smtClean="0"/>
              <a:t>Cluster 1 (purple)- developing</a:t>
            </a:r>
          </a:p>
          <a:p>
            <a:pPr marL="285750" indent="-285750">
              <a:buFont typeface="Arial"/>
              <a:buChar char="•"/>
            </a:pPr>
            <a:r>
              <a:rPr lang="en-GB" sz="1700" dirty="0" smtClean="0"/>
              <a:t>Cluster 2 (blue)-developed, residential</a:t>
            </a:r>
          </a:p>
          <a:p>
            <a:pPr marL="285750" indent="-285750">
              <a:buFont typeface="Arial"/>
              <a:buChar char="•"/>
            </a:pPr>
            <a:r>
              <a:rPr lang="en-GB" sz="1700" dirty="0" smtClean="0"/>
              <a:t>Cluster 3 (green)- developed, non residential </a:t>
            </a:r>
          </a:p>
        </p:txBody>
      </p:sp>
    </p:spTree>
    <p:extLst>
      <p:ext uri="{BB962C8B-B14F-4D97-AF65-F5344CB8AC3E}">
        <p14:creationId xmlns:p14="http://schemas.microsoft.com/office/powerpoint/2010/main" val="3025029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3337" b="33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34911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Average House Price for under-developed districts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852" t="8860" r="9082" b="8860"/>
          <a:stretch/>
        </p:blipFill>
        <p:spPr>
          <a:xfrm>
            <a:off x="498474" y="1981200"/>
            <a:ext cx="6427845" cy="4144963"/>
          </a:xfrm>
        </p:spPr>
      </p:pic>
      <p:sp>
        <p:nvSpPr>
          <p:cNvPr id="5" name="TextBox 4"/>
          <p:cNvSpPr txBox="1"/>
          <p:nvPr/>
        </p:nvSpPr>
        <p:spPr>
          <a:xfrm>
            <a:off x="6926319" y="2226547"/>
            <a:ext cx="193156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Further subdivision was necessary in the cluster 0 underdeveloped grouping and this was done by capping the average house price (as of Dec 2017) to a maximum of £500,000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349699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78 of 194 analysed districts identified as underdeveloped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9360" b="-936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03232521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Advantage.thmx</Template>
  <TotalTime>317</TotalTime>
  <Words>312</Words>
  <Application>Microsoft Macintosh PowerPoint</Application>
  <PresentationFormat>On-screen Show (4:3)</PresentationFormat>
  <Paragraphs>42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Advantage</vt:lpstr>
      <vt:lpstr>Analysis of the Development and Gentrification of Districts of Greater London</vt:lpstr>
      <vt:lpstr>Motivation</vt:lpstr>
      <vt:lpstr>Data</vt:lpstr>
      <vt:lpstr>Data</vt:lpstr>
      <vt:lpstr>Distribution of Venue Catergories </vt:lpstr>
      <vt:lpstr>K-means Clustering</vt:lpstr>
      <vt:lpstr>PowerPoint Presentation</vt:lpstr>
      <vt:lpstr>Average House Price for under-developed districts</vt:lpstr>
      <vt:lpstr>78 of 194 analysed districts identified as underdeveloped</vt:lpstr>
      <vt:lpstr>Conclusion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the Development and Gentrification of Districts of Greater London</dc:title>
  <dc:creator>Tulsi Mehta</dc:creator>
  <cp:lastModifiedBy>Tulsi Mehta</cp:lastModifiedBy>
  <cp:revision>5</cp:revision>
  <dcterms:created xsi:type="dcterms:W3CDTF">2020-07-19T15:31:14Z</dcterms:created>
  <dcterms:modified xsi:type="dcterms:W3CDTF">2020-07-19T20:48:47Z</dcterms:modified>
</cp:coreProperties>
</file>

<file path=docProps/thumbnail.jpeg>
</file>